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74" r:id="rId3"/>
    <p:sldId id="257" r:id="rId4"/>
    <p:sldId id="258" r:id="rId5"/>
    <p:sldId id="278" r:id="rId6"/>
    <p:sldId id="272" r:id="rId7"/>
    <p:sldId id="264" r:id="rId8"/>
    <p:sldId id="271" r:id="rId9"/>
    <p:sldId id="273" r:id="rId10"/>
    <p:sldId id="277" r:id="rId11"/>
    <p:sldId id="279" r:id="rId12"/>
    <p:sldId id="282" r:id="rId13"/>
    <p:sldId id="276" r:id="rId14"/>
    <p:sldId id="280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zquez, Alicia" initials="VA" lastIdx="1" clrIdx="0">
    <p:extLst>
      <p:ext uri="{19B8F6BF-5375-455C-9EA6-DF929625EA0E}">
        <p15:presenceInfo xmlns:p15="http://schemas.microsoft.com/office/powerpoint/2012/main" userId="S::avazquez@starshep.com::83b5cd9b-98ad-4972-9e53-70313d8c8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59"/>
    <a:srgbClr val="AD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67A90-DE90-4DD7-ABDB-260D4B63356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124CFC7-6A19-4A43-A607-6913095B4BC3}">
      <dgm:prSet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To protect you, your employees, your clients and your business.</a:t>
          </a:r>
        </a:p>
      </dgm:t>
    </dgm:pt>
    <dgm:pt modelId="{F490BC31-4F95-41DC-94E8-244ADB9A0BEB}" type="parTrans" cxnId="{0C739916-FBFD-4658-8614-3543F78DCEEF}">
      <dgm:prSet/>
      <dgm:spPr/>
      <dgm:t>
        <a:bodyPr/>
        <a:lstStyle/>
        <a:p>
          <a:endParaRPr lang="en-US"/>
        </a:p>
      </dgm:t>
    </dgm:pt>
    <dgm:pt modelId="{86E31CCB-563D-4A22-981B-DB3521DEB598}" type="sibTrans" cxnId="{0C739916-FBFD-4658-8614-3543F78DCEEF}">
      <dgm:prSet/>
      <dgm:spPr/>
      <dgm:t>
        <a:bodyPr/>
        <a:lstStyle/>
        <a:p>
          <a:endParaRPr lang="en-US"/>
        </a:p>
      </dgm:t>
    </dgm:pt>
    <dgm:pt modelId="{D9F88B54-099D-4623-8511-F2946B89C922}">
      <dgm:prSet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Provides you with a standard set of guidelines to follow.</a:t>
          </a:r>
        </a:p>
      </dgm:t>
    </dgm:pt>
    <dgm:pt modelId="{23FF63E8-0CC4-4EA6-805E-68AA45AB46FC}" type="parTrans" cxnId="{A4E8F50F-C1CB-42EF-ABA0-3C7482C453B8}">
      <dgm:prSet/>
      <dgm:spPr/>
      <dgm:t>
        <a:bodyPr/>
        <a:lstStyle/>
        <a:p>
          <a:endParaRPr lang="en-US"/>
        </a:p>
      </dgm:t>
    </dgm:pt>
    <dgm:pt modelId="{3E79E3CE-82CA-4B21-A884-E2F35850BF07}" type="sibTrans" cxnId="{A4E8F50F-C1CB-42EF-ABA0-3C7482C453B8}">
      <dgm:prSet/>
      <dgm:spPr/>
      <dgm:t>
        <a:bodyPr/>
        <a:lstStyle/>
        <a:p>
          <a:endParaRPr lang="en-US"/>
        </a:p>
      </dgm:t>
    </dgm:pt>
    <dgm:pt modelId="{CC1FA9B4-D7D8-49EC-9D59-8C2A70B0BF3B}">
      <dgm:prSet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Puts employees at ease, slightly.</a:t>
          </a:r>
        </a:p>
      </dgm:t>
    </dgm:pt>
    <dgm:pt modelId="{0EF63E0E-ACAE-4FAE-838B-EDE3CF260ECA}" type="parTrans" cxnId="{FC1658CF-4D4F-45D1-B3DC-3F6F29A3E037}">
      <dgm:prSet/>
      <dgm:spPr/>
      <dgm:t>
        <a:bodyPr/>
        <a:lstStyle/>
        <a:p>
          <a:endParaRPr lang="en-US"/>
        </a:p>
      </dgm:t>
    </dgm:pt>
    <dgm:pt modelId="{20C6CB50-C6F2-4AAA-94B9-2FE6238C3E88}" type="sibTrans" cxnId="{FC1658CF-4D4F-45D1-B3DC-3F6F29A3E037}">
      <dgm:prSet/>
      <dgm:spPr/>
      <dgm:t>
        <a:bodyPr/>
        <a:lstStyle/>
        <a:p>
          <a:endParaRPr lang="en-US"/>
        </a:p>
      </dgm:t>
    </dgm:pt>
    <dgm:pt modelId="{A19923E9-EBC1-47F9-98A4-F8B3799D6797}">
      <dgm:prSet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To be in compliance with state and federal CDC guidelines</a:t>
          </a:r>
        </a:p>
      </dgm:t>
    </dgm:pt>
    <dgm:pt modelId="{DEA7FD5E-065D-4394-B224-C217F0515937}" type="parTrans" cxnId="{BEEE654D-B0C6-416F-80C4-CC134EE3EDC3}">
      <dgm:prSet/>
      <dgm:spPr/>
      <dgm:t>
        <a:bodyPr/>
        <a:lstStyle/>
        <a:p>
          <a:endParaRPr lang="en-US"/>
        </a:p>
      </dgm:t>
    </dgm:pt>
    <dgm:pt modelId="{17342E91-1418-4449-8503-829E5D9C1AB6}" type="sibTrans" cxnId="{BEEE654D-B0C6-416F-80C4-CC134EE3EDC3}">
      <dgm:prSet/>
      <dgm:spPr/>
      <dgm:t>
        <a:bodyPr/>
        <a:lstStyle/>
        <a:p>
          <a:endParaRPr lang="en-US"/>
        </a:p>
      </dgm:t>
    </dgm:pt>
    <dgm:pt modelId="{95FA6FF7-33F4-4D49-8156-191665A84E87}">
      <dgm:prSet custT="1"/>
      <dgm:spPr/>
      <dgm:t>
        <a:bodyPr/>
        <a:lstStyle/>
        <a:p>
          <a:r>
            <a:rPr lang="en-US" sz="1800" u="sng" dirty="0">
              <a:latin typeface="Calibri" panose="020F0502020204030204" pitchFamily="34" charset="0"/>
              <a:cs typeface="Calibri" panose="020F0502020204030204" pitchFamily="34" charset="0"/>
            </a:rPr>
            <a:t>TO REDUCE YOUR RISK AS AN EMPLOYER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E04F21-DC3C-42AD-B31A-F413B38A6174}" type="parTrans" cxnId="{2A1AD268-5737-450C-ACDE-0BFA82904982}">
      <dgm:prSet/>
      <dgm:spPr/>
      <dgm:t>
        <a:bodyPr/>
        <a:lstStyle/>
        <a:p>
          <a:endParaRPr lang="en-US"/>
        </a:p>
      </dgm:t>
    </dgm:pt>
    <dgm:pt modelId="{F144F750-39F7-49DD-A609-DDE5BC730203}" type="sibTrans" cxnId="{2A1AD268-5737-450C-ACDE-0BFA82904982}">
      <dgm:prSet/>
      <dgm:spPr/>
      <dgm:t>
        <a:bodyPr/>
        <a:lstStyle/>
        <a:p>
          <a:endParaRPr lang="en-US"/>
        </a:p>
      </dgm:t>
    </dgm:pt>
    <dgm:pt modelId="{60C5549D-55AF-481C-8641-EE41AFEDBD4F}" type="pres">
      <dgm:prSet presAssocID="{BD767A90-DE90-4DD7-ABDB-260D4B633565}" presName="diagram" presStyleCnt="0">
        <dgm:presLayoutVars>
          <dgm:dir/>
          <dgm:resizeHandles val="exact"/>
        </dgm:presLayoutVars>
      </dgm:prSet>
      <dgm:spPr/>
    </dgm:pt>
    <dgm:pt modelId="{B6EAAE09-6072-4F38-B9E3-22F3ECD53612}" type="pres">
      <dgm:prSet presAssocID="{8124CFC7-6A19-4A43-A607-6913095B4BC3}" presName="node" presStyleLbl="node1" presStyleIdx="0" presStyleCnt="5" custLinFactNeighborX="-11224" custLinFactNeighborY="18706">
        <dgm:presLayoutVars>
          <dgm:bulletEnabled val="1"/>
        </dgm:presLayoutVars>
      </dgm:prSet>
      <dgm:spPr/>
    </dgm:pt>
    <dgm:pt modelId="{913D791D-9412-4CF4-AEFC-3CA9D2056C54}" type="pres">
      <dgm:prSet presAssocID="{86E31CCB-563D-4A22-981B-DB3521DEB598}" presName="sibTrans" presStyleCnt="0"/>
      <dgm:spPr/>
    </dgm:pt>
    <dgm:pt modelId="{14C8A9D7-B60E-4520-9084-DCF5DD1C28D8}" type="pres">
      <dgm:prSet presAssocID="{D9F88B54-099D-4623-8511-F2946B89C922}" presName="node" presStyleLbl="node1" presStyleIdx="1" presStyleCnt="5" custLinFactNeighborX="-3249" custLinFactNeighborY="18706">
        <dgm:presLayoutVars>
          <dgm:bulletEnabled val="1"/>
        </dgm:presLayoutVars>
      </dgm:prSet>
      <dgm:spPr/>
    </dgm:pt>
    <dgm:pt modelId="{D4BAD635-FCB2-4AC6-96AC-25AE99C26A40}" type="pres">
      <dgm:prSet presAssocID="{3E79E3CE-82CA-4B21-A884-E2F35850BF07}" presName="sibTrans" presStyleCnt="0"/>
      <dgm:spPr/>
    </dgm:pt>
    <dgm:pt modelId="{98F92046-3E32-4235-A083-FFEEB9575F72}" type="pres">
      <dgm:prSet presAssocID="{CC1FA9B4-D7D8-49EC-9D59-8C2A70B0BF3B}" presName="node" presStyleLbl="node1" presStyleIdx="2" presStyleCnt="5" custLinFactNeighborX="-8018" custLinFactNeighborY="20711">
        <dgm:presLayoutVars>
          <dgm:bulletEnabled val="1"/>
        </dgm:presLayoutVars>
      </dgm:prSet>
      <dgm:spPr/>
    </dgm:pt>
    <dgm:pt modelId="{9639151B-7A3B-42CF-ACB2-A5251806933B}" type="pres">
      <dgm:prSet presAssocID="{20C6CB50-C6F2-4AAA-94B9-2FE6238C3E88}" presName="sibTrans" presStyleCnt="0"/>
      <dgm:spPr/>
    </dgm:pt>
    <dgm:pt modelId="{0F01E981-6946-4A4D-BDB2-A25324D0797A}" type="pres">
      <dgm:prSet presAssocID="{A19923E9-EBC1-47F9-98A4-F8B3799D6797}" presName="node" presStyleLbl="node1" presStyleIdx="3" presStyleCnt="5">
        <dgm:presLayoutVars>
          <dgm:bulletEnabled val="1"/>
        </dgm:presLayoutVars>
      </dgm:prSet>
      <dgm:spPr/>
    </dgm:pt>
    <dgm:pt modelId="{E28DC808-2891-4890-86F6-1EC15F24374C}" type="pres">
      <dgm:prSet presAssocID="{17342E91-1418-4449-8503-829E5D9C1AB6}" presName="sibTrans" presStyleCnt="0"/>
      <dgm:spPr/>
    </dgm:pt>
    <dgm:pt modelId="{BF5DE0E5-3FFD-4AB4-A1FE-DB586AE2D56D}" type="pres">
      <dgm:prSet presAssocID="{95FA6FF7-33F4-4D49-8156-191665A84E87}" presName="node" presStyleLbl="node1" presStyleIdx="4" presStyleCnt="5" custLinFactNeighborX="279" custLinFactNeighborY="930">
        <dgm:presLayoutVars>
          <dgm:bulletEnabled val="1"/>
        </dgm:presLayoutVars>
      </dgm:prSet>
      <dgm:spPr/>
    </dgm:pt>
  </dgm:ptLst>
  <dgm:cxnLst>
    <dgm:cxn modelId="{DCF0B000-BDE8-4C65-842B-6F8BF90B1AA5}" type="presOf" srcId="{95FA6FF7-33F4-4D49-8156-191665A84E87}" destId="{BF5DE0E5-3FFD-4AB4-A1FE-DB586AE2D56D}" srcOrd="0" destOrd="0" presId="urn:microsoft.com/office/officeart/2005/8/layout/default"/>
    <dgm:cxn modelId="{C7C7FD0B-91F9-4A60-9DB2-5375F616D6A2}" type="presOf" srcId="{A19923E9-EBC1-47F9-98A4-F8B3799D6797}" destId="{0F01E981-6946-4A4D-BDB2-A25324D0797A}" srcOrd="0" destOrd="0" presId="urn:microsoft.com/office/officeart/2005/8/layout/default"/>
    <dgm:cxn modelId="{A4E8F50F-C1CB-42EF-ABA0-3C7482C453B8}" srcId="{BD767A90-DE90-4DD7-ABDB-260D4B633565}" destId="{D9F88B54-099D-4623-8511-F2946B89C922}" srcOrd="1" destOrd="0" parTransId="{23FF63E8-0CC4-4EA6-805E-68AA45AB46FC}" sibTransId="{3E79E3CE-82CA-4B21-A884-E2F35850BF07}"/>
    <dgm:cxn modelId="{5A280311-4329-4397-9E18-6E207D14B8A5}" type="presOf" srcId="{BD767A90-DE90-4DD7-ABDB-260D4B633565}" destId="{60C5549D-55AF-481C-8641-EE41AFEDBD4F}" srcOrd="0" destOrd="0" presId="urn:microsoft.com/office/officeart/2005/8/layout/default"/>
    <dgm:cxn modelId="{0C739916-FBFD-4658-8614-3543F78DCEEF}" srcId="{BD767A90-DE90-4DD7-ABDB-260D4B633565}" destId="{8124CFC7-6A19-4A43-A607-6913095B4BC3}" srcOrd="0" destOrd="0" parTransId="{F490BC31-4F95-41DC-94E8-244ADB9A0BEB}" sibTransId="{86E31CCB-563D-4A22-981B-DB3521DEB598}"/>
    <dgm:cxn modelId="{2A1AD268-5737-450C-ACDE-0BFA82904982}" srcId="{BD767A90-DE90-4DD7-ABDB-260D4B633565}" destId="{95FA6FF7-33F4-4D49-8156-191665A84E87}" srcOrd="4" destOrd="0" parTransId="{CAE04F21-DC3C-42AD-B31A-F413B38A6174}" sibTransId="{F144F750-39F7-49DD-A609-DDE5BC730203}"/>
    <dgm:cxn modelId="{BEEE654D-B0C6-416F-80C4-CC134EE3EDC3}" srcId="{BD767A90-DE90-4DD7-ABDB-260D4B633565}" destId="{A19923E9-EBC1-47F9-98A4-F8B3799D6797}" srcOrd="3" destOrd="0" parTransId="{DEA7FD5E-065D-4394-B224-C217F0515937}" sibTransId="{17342E91-1418-4449-8503-829E5D9C1AB6}"/>
    <dgm:cxn modelId="{E951F689-A04F-4A92-A99C-342F70ACE766}" type="presOf" srcId="{CC1FA9B4-D7D8-49EC-9D59-8C2A70B0BF3B}" destId="{98F92046-3E32-4235-A083-FFEEB9575F72}" srcOrd="0" destOrd="0" presId="urn:microsoft.com/office/officeart/2005/8/layout/default"/>
    <dgm:cxn modelId="{37E988A3-8FD7-4421-84CA-B8D0056715D9}" type="presOf" srcId="{D9F88B54-099D-4623-8511-F2946B89C922}" destId="{14C8A9D7-B60E-4520-9084-DCF5DD1C28D8}" srcOrd="0" destOrd="0" presId="urn:microsoft.com/office/officeart/2005/8/layout/default"/>
    <dgm:cxn modelId="{046228CF-E161-40A4-AD35-B7FA8A3A2D1E}" type="presOf" srcId="{8124CFC7-6A19-4A43-A607-6913095B4BC3}" destId="{B6EAAE09-6072-4F38-B9E3-22F3ECD53612}" srcOrd="0" destOrd="0" presId="urn:microsoft.com/office/officeart/2005/8/layout/default"/>
    <dgm:cxn modelId="{FC1658CF-4D4F-45D1-B3DC-3F6F29A3E037}" srcId="{BD767A90-DE90-4DD7-ABDB-260D4B633565}" destId="{CC1FA9B4-D7D8-49EC-9D59-8C2A70B0BF3B}" srcOrd="2" destOrd="0" parTransId="{0EF63E0E-ACAE-4FAE-838B-EDE3CF260ECA}" sibTransId="{20C6CB50-C6F2-4AAA-94B9-2FE6238C3E88}"/>
    <dgm:cxn modelId="{D001339D-815A-4493-B35A-965ACDD0EBA3}" type="presParOf" srcId="{60C5549D-55AF-481C-8641-EE41AFEDBD4F}" destId="{B6EAAE09-6072-4F38-B9E3-22F3ECD53612}" srcOrd="0" destOrd="0" presId="urn:microsoft.com/office/officeart/2005/8/layout/default"/>
    <dgm:cxn modelId="{7BCDEF38-9D28-45C3-BC4C-673AAD7183D3}" type="presParOf" srcId="{60C5549D-55AF-481C-8641-EE41AFEDBD4F}" destId="{913D791D-9412-4CF4-AEFC-3CA9D2056C54}" srcOrd="1" destOrd="0" presId="urn:microsoft.com/office/officeart/2005/8/layout/default"/>
    <dgm:cxn modelId="{2B9FA3D3-C5A5-4C74-A432-1C3CE694AE0F}" type="presParOf" srcId="{60C5549D-55AF-481C-8641-EE41AFEDBD4F}" destId="{14C8A9D7-B60E-4520-9084-DCF5DD1C28D8}" srcOrd="2" destOrd="0" presId="urn:microsoft.com/office/officeart/2005/8/layout/default"/>
    <dgm:cxn modelId="{09CF76BA-AC77-42F0-9C11-C0014803C1AD}" type="presParOf" srcId="{60C5549D-55AF-481C-8641-EE41AFEDBD4F}" destId="{D4BAD635-FCB2-4AC6-96AC-25AE99C26A40}" srcOrd="3" destOrd="0" presId="urn:microsoft.com/office/officeart/2005/8/layout/default"/>
    <dgm:cxn modelId="{612DE6D7-E79C-41E3-8457-C52029890232}" type="presParOf" srcId="{60C5549D-55AF-481C-8641-EE41AFEDBD4F}" destId="{98F92046-3E32-4235-A083-FFEEB9575F72}" srcOrd="4" destOrd="0" presId="urn:microsoft.com/office/officeart/2005/8/layout/default"/>
    <dgm:cxn modelId="{35B4DB61-37F1-43C9-A810-BE454929E58A}" type="presParOf" srcId="{60C5549D-55AF-481C-8641-EE41AFEDBD4F}" destId="{9639151B-7A3B-42CF-ACB2-A5251806933B}" srcOrd="5" destOrd="0" presId="urn:microsoft.com/office/officeart/2005/8/layout/default"/>
    <dgm:cxn modelId="{907B7D7B-012B-4E3C-8B36-B5E282DADE8B}" type="presParOf" srcId="{60C5549D-55AF-481C-8641-EE41AFEDBD4F}" destId="{0F01E981-6946-4A4D-BDB2-A25324D0797A}" srcOrd="6" destOrd="0" presId="urn:microsoft.com/office/officeart/2005/8/layout/default"/>
    <dgm:cxn modelId="{AB674F84-02FD-4FD5-A34C-FA3EA033AAAE}" type="presParOf" srcId="{60C5549D-55AF-481C-8641-EE41AFEDBD4F}" destId="{E28DC808-2891-4890-86F6-1EC15F24374C}" srcOrd="7" destOrd="0" presId="urn:microsoft.com/office/officeart/2005/8/layout/default"/>
    <dgm:cxn modelId="{32EAAAA3-B354-4409-990F-089691032372}" type="presParOf" srcId="{60C5549D-55AF-481C-8641-EE41AFEDBD4F}" destId="{BF5DE0E5-3FFD-4AB4-A1FE-DB586AE2D56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AAE09-6072-4F38-B9E3-22F3ECD53612}">
      <dsp:nvSpPr>
        <dsp:cNvPr id="0" name=""/>
        <dsp:cNvSpPr/>
      </dsp:nvSpPr>
      <dsp:spPr>
        <a:xfrm>
          <a:off x="0" y="430401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To protect you, your employees, your clients and your business.</a:t>
          </a:r>
        </a:p>
      </dsp:txBody>
      <dsp:txXfrm>
        <a:off x="0" y="430401"/>
        <a:ext cx="3005666" cy="1803399"/>
      </dsp:txXfrm>
    </dsp:sp>
    <dsp:sp modelId="{14C8A9D7-B60E-4520-9084-DCF5DD1C28D8}">
      <dsp:nvSpPr>
        <dsp:cNvPr id="0" name=""/>
        <dsp:cNvSpPr/>
      </dsp:nvSpPr>
      <dsp:spPr>
        <a:xfrm>
          <a:off x="3208579" y="430401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Provides you with a standard set of guidelines to follow.</a:t>
          </a:r>
        </a:p>
      </dsp:txBody>
      <dsp:txXfrm>
        <a:off x="3208579" y="430401"/>
        <a:ext cx="3005666" cy="1803399"/>
      </dsp:txXfrm>
    </dsp:sp>
    <dsp:sp modelId="{98F92046-3E32-4235-A083-FFEEB9575F72}">
      <dsp:nvSpPr>
        <dsp:cNvPr id="0" name=""/>
        <dsp:cNvSpPr/>
      </dsp:nvSpPr>
      <dsp:spPr>
        <a:xfrm>
          <a:off x="6371472" y="466559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Puts employees at ease, slightly.</a:t>
          </a:r>
        </a:p>
      </dsp:txBody>
      <dsp:txXfrm>
        <a:off x="6371472" y="466559"/>
        <a:ext cx="3005666" cy="1803399"/>
      </dsp:txXfrm>
    </dsp:sp>
    <dsp:sp modelId="{0F01E981-6946-4A4D-BDB2-A25324D0797A}">
      <dsp:nvSpPr>
        <dsp:cNvPr id="0" name=""/>
        <dsp:cNvSpPr/>
      </dsp:nvSpPr>
      <dsp:spPr>
        <a:xfrm>
          <a:off x="1653116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To be in compliance with state and federal CDC guidelines</a:t>
          </a:r>
        </a:p>
      </dsp:txBody>
      <dsp:txXfrm>
        <a:off x="1653116" y="2197024"/>
        <a:ext cx="3005666" cy="1803399"/>
      </dsp:txXfrm>
    </dsp:sp>
    <dsp:sp modelId="{BF5DE0E5-3FFD-4AB4-A1FE-DB586AE2D56D}">
      <dsp:nvSpPr>
        <dsp:cNvPr id="0" name=""/>
        <dsp:cNvSpPr/>
      </dsp:nvSpPr>
      <dsp:spPr>
        <a:xfrm>
          <a:off x="4967735" y="2213795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>
              <a:latin typeface="Calibri" panose="020F0502020204030204" pitchFamily="34" charset="0"/>
              <a:cs typeface="Calibri" panose="020F0502020204030204" pitchFamily="34" charset="0"/>
            </a:rPr>
            <a:t>TO REDUCE YOUR RISK AS AN EMPLOYER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67735" y="2213795"/>
        <a:ext cx="3005666" cy="1803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41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1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3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1078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43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7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85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1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7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9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6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6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1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6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8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1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3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71FF59-9752-4292-9FD5-EA9B9DE375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3C090F-4B9A-4442-B3D7-4901FA3BB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3359"/>
                </a:solidFill>
              </a:rPr>
              <a:t>Covering COVID Basics for Employers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 rot="21419850">
            <a:off x="2816966" y="4028767"/>
            <a:ext cx="8350527" cy="1664816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3359"/>
                </a:solidFill>
              </a:rPr>
              <a:t>Starkweather &amp; Shepley Insurance Brokerage Inc.</a:t>
            </a:r>
          </a:p>
          <a:p>
            <a:pPr algn="r"/>
            <a:r>
              <a:rPr lang="en-US" dirty="0">
                <a:solidFill>
                  <a:srgbClr val="003359"/>
                </a:solidFill>
              </a:rPr>
              <a:t>Human Resources Risk Solutions</a:t>
            </a:r>
          </a:p>
          <a:p>
            <a:pPr algn="r"/>
            <a:r>
              <a:rPr lang="en-US" dirty="0">
                <a:solidFill>
                  <a:srgbClr val="003359"/>
                </a:solidFill>
              </a:rPr>
              <a:t>Florence DuPerry, Vice President</a:t>
            </a:r>
          </a:p>
        </p:txBody>
      </p:sp>
    </p:spTree>
    <p:extLst>
      <p:ext uri="{BB962C8B-B14F-4D97-AF65-F5344CB8AC3E}">
        <p14:creationId xmlns:p14="http://schemas.microsoft.com/office/powerpoint/2010/main" val="265891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21" y="369903"/>
            <a:ext cx="8596668" cy="68230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Vaccine Mandate – OSHA  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52209"/>
            <a:ext cx="9320168" cy="4502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 Biden announced a national vaccine mandate on September 9, 2021, for employers with 100 or more employees.  The Emergency Temporary Standard was released November 4, 2021. 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know: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200" dirty="0" err="1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ets</a:t>
            </a: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applies to Employers with 100+ associates, locations not withstanding.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Employers must develop, implement, and enforce a mandatory vaccination policy.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Employers can choose to require vaccinations or adopt a policy requiring employees either to elect to get vaccinated or undergo regular covid-19 testing and wear a face covering at work.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Employees are required to provide proof of vaccination or must submit to weekly testing at their own expense.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Weekly testing for unvaccinated associates begins as of January 4, 2022.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other aspects of the ETS go into effect December 5, 2021.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Masks required “indoors” (including at employees desks) for unvaccinated associates on December 5, 2021.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Religious and Medical exemptions can be requested.</a:t>
            </a:r>
          </a:p>
          <a:p>
            <a:pPr marL="0" indent="0">
              <a:buNone/>
            </a:pPr>
            <a:r>
              <a:rPr lang="en-US" sz="1200" b="1" u="sng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CHALLENGES EXPECTED!</a:t>
            </a:r>
          </a:p>
        </p:txBody>
      </p:sp>
      <p:pic>
        <p:nvPicPr>
          <p:cNvPr id="2054" name="Picture 6" descr="Top Three Takeaways from OSHA Chief's Testimony Regarding OSHA Enforcement  During the COVID-19 Pandemic - Law and the Workplace">
            <a:extLst>
              <a:ext uri="{FF2B5EF4-FFF2-40B4-BE49-F238E27FC236}">
                <a16:creationId xmlns:a16="http://schemas.microsoft.com/office/drawing/2014/main" id="{E7BD8101-AE61-457C-B332-3C1B3EAB3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05" y="4336400"/>
            <a:ext cx="3035202" cy="17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8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46" y="162017"/>
            <a:ext cx="10396882" cy="115196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Vaccine Mandate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670" y="1590138"/>
            <a:ext cx="8596668" cy="3476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about smaller employers?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you can mandate vaccinations even if not covered under OHSA’s rule.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for proof of vaccination is not a HIPAA violation.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offering incentives.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why you are mandating vaccinations– Employees are more likely to comply if they understand why.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and announce a timeline.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Announce consequences of non-compliance-treat like any other company policy.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 for Medical and Religious accommodations.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1" u="sng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your policy consistently.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about clients or visitors?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require proof of vaccination for clients and visitors.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refuse entry with anyone who does not comply with your policy.</a:t>
            </a:r>
          </a:p>
        </p:txBody>
      </p:sp>
      <p:pic>
        <p:nvPicPr>
          <p:cNvPr id="3074" name="Picture 2" descr="Small Group - Health Connections Enterprises">
            <a:extLst>
              <a:ext uri="{FF2B5EF4-FFF2-40B4-BE49-F238E27FC236}">
                <a16:creationId xmlns:a16="http://schemas.microsoft.com/office/drawing/2014/main" id="{C0E772CC-DF14-4C71-9A2F-64B8E3010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417" y="162017"/>
            <a:ext cx="2374092" cy="230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1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978D-93F4-46DC-B07E-B98981BB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02" y="25726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59"/>
                </a:solidFill>
              </a:rPr>
              <a:t>Preparation to Do prior to announcing your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ECD2E-C117-4FF1-B1E8-6EB425F3B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839" y="1719744"/>
            <a:ext cx="8596668" cy="35233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out how your company is going to track vaccinations and testing for employees.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Vaccination trackers on the market.  Research and demo these tools.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 gathering data on who/how many employees are vaccinated.  This information will support your tracking decisions.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with your team about the issues now.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/ Update policies (keep it in a pending state if necessary).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Solidify safety protocols regarding sensitive information.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your reporting capability. Large employers (100+) will be required to report to OSHA in some form in the future. Begin preparations for this.</a:t>
            </a:r>
          </a:p>
        </p:txBody>
      </p:sp>
    </p:spTree>
    <p:extLst>
      <p:ext uri="{BB962C8B-B14F-4D97-AF65-F5344CB8AC3E}">
        <p14:creationId xmlns:p14="http://schemas.microsoft.com/office/powerpoint/2010/main" val="73932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What you need from your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9060" y="2845797"/>
            <a:ext cx="3495800" cy="2372846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Consideration to your fellow employees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communication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31F30-9B23-4D64-B9D1-995AB5C01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296140"/>
            <a:ext cx="5969606" cy="32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2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8BB85-3E1F-48D4-91A2-2F630EAEDC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26965" y="1636713"/>
            <a:ext cx="5738070" cy="1792287"/>
          </a:xfrm>
        </p:spPr>
        <p:txBody>
          <a:bodyPr/>
          <a:lstStyle/>
          <a:p>
            <a:pPr marL="0" indent="0">
              <a:buNone/>
            </a:pPr>
            <a:r>
              <a:rPr lang="en-US" sz="8800" dirty="0">
                <a:solidFill>
                  <a:srgbClr val="C00000"/>
                </a:solidFill>
              </a:rPr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0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545075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Our legal disclaimer…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906" y="363877"/>
            <a:ext cx="5546148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be advised that this presentation is for informational purposes only.  The information contained or made available is not intended to and does not constitute legal advice or recommendations under </a:t>
            </a:r>
            <a:r>
              <a:rPr lang="en-US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circumstances.  </a:t>
            </a:r>
          </a:p>
          <a:p>
            <a:pPr marL="0" indent="0">
              <a:buNone/>
            </a:pPr>
            <a:endParaRPr lang="en-US" dirty="0">
              <a:solidFill>
                <a:srgbClr val="0033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S&amp;S Human Resources Risk Solutions does not provide legal services.</a:t>
            </a:r>
          </a:p>
          <a:p>
            <a:pPr marL="0" indent="0">
              <a:buNone/>
            </a:pPr>
            <a:endParaRPr lang="en-US" dirty="0">
              <a:solidFill>
                <a:srgbClr val="0033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provided as of November 2021.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8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42" y="3127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59"/>
                </a:solidFill>
              </a:rPr>
              <a:t>2020 started out like any other year… Thinking back…</a:t>
            </a:r>
          </a:p>
        </p:txBody>
      </p:sp>
      <p:pic>
        <p:nvPicPr>
          <p:cNvPr id="1026" name="Picture 2" descr="Happy New Year 2021 Wishes Quotes Messages [ Best Images ] | Happy new year  images, Happy new year wishes, Happy new year mess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7" y="1796384"/>
            <a:ext cx="3340120" cy="24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Super Bowl 2020 scores 99.9 million viewers with Chiefs comeback - Los  Angeles Ti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12" descr="Super Bowl 2020 scores 99.9 million viewers with Chiefs comeback - Los  Angeles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elicopter Cr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80" y="1633538"/>
            <a:ext cx="4065767" cy="271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state of the 2020 Democratic presidential race - V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3" y="3591846"/>
            <a:ext cx="4218944" cy="281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esident Tr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89" y="1731884"/>
            <a:ext cx="3851451" cy="339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uper Bowl 2020 scores 99.9 million viewers with Chiefs comeback - Los  Angeles Tim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14" y="3429000"/>
            <a:ext cx="4361530" cy="290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59"/>
                </a:solidFill>
              </a:rPr>
              <a:t>2020 Global Pandemic</a:t>
            </a:r>
          </a:p>
        </p:txBody>
      </p:sp>
      <p:pic>
        <p:nvPicPr>
          <p:cNvPr id="1032" name="Picture 8" descr="Two COVID-19 clinics scheduled in Wheeling as three new positiv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2" y="1722027"/>
            <a:ext cx="44767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ale of China's Wuhan Shutdown Is Believed to Be Withou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7" y="3541844"/>
            <a:ext cx="4443678" cy="296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Outbreak of COVID-19 in Italy | JACC: Case Repor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84" y="583557"/>
            <a:ext cx="3987116" cy="462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racking the Coronavirus Disease 2019 (COVID-19) in the United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06" y="2014625"/>
            <a:ext cx="5401792" cy="405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ap of US states, cities still under stay-at-home orders and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55" y="2775296"/>
            <a:ext cx="4875336" cy="36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77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3F59A8-97D3-4A8C-B25C-8F7265AE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59"/>
                </a:solidFill>
              </a:rPr>
              <a:t>And so, it continues in 2021…</a:t>
            </a:r>
          </a:p>
        </p:txBody>
      </p:sp>
      <p:pic>
        <p:nvPicPr>
          <p:cNvPr id="1028" name="Picture 4" descr="Does &amp;quot;free country&amp;quot; mean you don&amp;#39;t have to wear a mask in stores? - ABC11  Raleigh-Durham">
            <a:extLst>
              <a:ext uri="{FF2B5EF4-FFF2-40B4-BE49-F238E27FC236}">
                <a16:creationId xmlns:a16="http://schemas.microsoft.com/office/drawing/2014/main" id="{D1FF590C-5197-4560-83C9-F23D176FCC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17" y="1739567"/>
            <a:ext cx="4181268" cy="27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accine or no vaccine. Covid-19 vaccination concept.. 3D render,  illustration - Vital Record">
            <a:extLst>
              <a:ext uri="{FF2B5EF4-FFF2-40B4-BE49-F238E27FC236}">
                <a16:creationId xmlns:a16="http://schemas.microsoft.com/office/drawing/2014/main" id="{792E217A-B7C2-4C59-BA50-F07587B1A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20" y="1739567"/>
            <a:ext cx="5238199" cy="29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 Jab? No Service. Doctors Flip The Script On Covid-19 Vaccine Mandates">
            <a:extLst>
              <a:ext uri="{FF2B5EF4-FFF2-40B4-BE49-F238E27FC236}">
                <a16:creationId xmlns:a16="http://schemas.microsoft.com/office/drawing/2014/main" id="{F33B5BF7-F036-4CBD-A3C4-A53F559E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65" y="3483945"/>
            <a:ext cx="4603182" cy="307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razos County medical experts weigh in on COVID-19 booster shots">
            <a:extLst>
              <a:ext uri="{FF2B5EF4-FFF2-40B4-BE49-F238E27FC236}">
                <a16:creationId xmlns:a16="http://schemas.microsoft.com/office/drawing/2014/main" id="{A38780AE-93CC-4163-B4FF-5592461D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39" y="3573387"/>
            <a:ext cx="5132574" cy="288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Question Mark Icon - Question Mark - Sticker | TeePublic">
            <a:extLst>
              <a:ext uri="{FF2B5EF4-FFF2-40B4-BE49-F238E27FC236}">
                <a16:creationId xmlns:a16="http://schemas.microsoft.com/office/drawing/2014/main" id="{D4FF8FD9-F328-452A-9F2D-F8FD25C8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156" y="2138872"/>
            <a:ext cx="3431845" cy="343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41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40" y="0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sz="3300" dirty="0">
                <a:solidFill>
                  <a:srgbClr val="C00000"/>
                </a:solidFill>
              </a:rPr>
              <a:t>What we will cover: COVID BASICS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540" y="1305017"/>
            <a:ext cx="5266738" cy="43944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written COVID protocols for your organization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need for written policies and protocols?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Complying with State Reporting and Posting requirements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Vaccination Mandates – OSHA ETS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Vaccination Mandates – Smaller Employers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 prior to announcing your plan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you need from your employees  </a:t>
            </a:r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11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6146" name="Picture 2" descr="Agenda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r="4601" b="7934"/>
          <a:stretch/>
        </p:blipFill>
        <p:spPr bwMode="auto">
          <a:xfrm>
            <a:off x="6096001" y="2336047"/>
            <a:ext cx="5143500" cy="217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5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188" y="8404"/>
            <a:ext cx="4923187" cy="222773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Develop Written Policies!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300" y="2076451"/>
            <a:ext cx="5369414" cy="413979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Draft written polices outlining: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33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 mask requirement and usage policy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Distancing Policy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Sick Policy- remember to check your state laws to ensure your policy is compliant with COVID mandates.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Case Policy- Outline what you will do if you learn you have a positive case on site.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Communication and Training policy.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and Visitor Screening  policy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B71782-033C-49FC-AA9B-1BCA7523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26" y="509062"/>
            <a:ext cx="2285101" cy="3026422"/>
          </a:xfrm>
          <a:prstGeom prst="rect">
            <a:avLst/>
          </a:prstGeom>
        </p:spPr>
      </p:pic>
      <p:pic>
        <p:nvPicPr>
          <p:cNvPr id="1026" name="Picture 2" descr="19 Face Masks We Actually Like to Wear (Updated 2021) | WIRED">
            <a:extLst>
              <a:ext uri="{FF2B5EF4-FFF2-40B4-BE49-F238E27FC236}">
                <a16:creationId xmlns:a16="http://schemas.microsoft.com/office/drawing/2014/main" id="{AFACA973-D8A8-4645-9680-BA20CEA3B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37" y="362067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425FD8-D95D-49E8-BC31-15F095CFC2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12557"/>
          <a:stretch/>
        </p:blipFill>
        <p:spPr>
          <a:xfrm>
            <a:off x="2883323" y="445293"/>
            <a:ext cx="2105927" cy="2449259"/>
          </a:xfrm>
          <a:prstGeom prst="rect">
            <a:avLst/>
          </a:prstGeom>
        </p:spPr>
      </p:pic>
      <p:pic>
        <p:nvPicPr>
          <p:cNvPr id="1028" name="Picture 4" descr="Which test is best for COVID-19? - Harvard Health">
            <a:extLst>
              <a:ext uri="{FF2B5EF4-FFF2-40B4-BE49-F238E27FC236}">
                <a16:creationId xmlns:a16="http://schemas.microsoft.com/office/drawing/2014/main" id="{9F1B79B4-82FD-4922-89F9-1116E9CE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65" y="2944262"/>
            <a:ext cx="3200535" cy="21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6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So much of this is common sense…Why develop written COVID policies and protocols?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B53BEA-D496-42FC-ABF7-58346BD04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67963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80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54" y="643467"/>
            <a:ext cx="6259706" cy="889039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Comply with your State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40" y="1934931"/>
            <a:ext cx="5475866" cy="378047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 your state requirements – visit your Department of Health’s website.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collaboratively with them when requested.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your state’s posting requirements: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 Screening posters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 Mask Posters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Distancing Posters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 both domestic and international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Quarantine and Isolation requirements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your state’s COVID plan requirements.</a:t>
            </a:r>
          </a:p>
          <a:p>
            <a:pPr lvl="1">
              <a:lnSpc>
                <a:spcPct val="90000"/>
              </a:lnSpc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dc-logo">
            <a:extLst>
              <a:ext uri="{FF2B5EF4-FFF2-40B4-BE49-F238E27FC236}">
                <a16:creationId xmlns:a16="http://schemas.microsoft.com/office/drawing/2014/main" id="{BB034753-EE91-49A9-815E-6C7D4529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532506"/>
            <a:ext cx="5143500" cy="378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67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D65C3FA3647B45B55B66084BF35232" ma:contentTypeVersion="14" ma:contentTypeDescription="Create a new document." ma:contentTypeScope="" ma:versionID="5dafe955008babb843bf6b205c1b74b6">
  <xsd:schema xmlns:xsd="http://www.w3.org/2001/XMLSchema" xmlns:xs="http://www.w3.org/2001/XMLSchema" xmlns:p="http://schemas.microsoft.com/office/2006/metadata/properties" xmlns:ns2="9ee14fa4-e00d-41c8-a49a-6c646abeb47a" xmlns:ns3="b5160b91-bab2-4dd7-bc9f-f914a52212b1" targetNamespace="http://schemas.microsoft.com/office/2006/metadata/properties" ma:root="true" ma:fieldsID="2aa65d37c5ab14dcf779dd6e63508520" ns2:_="" ns3:_="">
    <xsd:import namespace="9ee14fa4-e00d-41c8-a49a-6c646abeb47a"/>
    <xsd:import namespace="b5160b91-bab2-4dd7-bc9f-f914a52212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Hyperlink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14fa4-e00d-41c8-a49a-6c646abeb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Hyperlink" ma:index="20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160b91-bab2-4dd7-bc9f-f914a52212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yperlink xmlns="9ee14fa4-e00d-41c8-a49a-6c646abeb47a">
      <Url xsi:nil="true"/>
      <Description xsi:nil="true"/>
    </Hyperlink>
  </documentManagement>
</p:properties>
</file>

<file path=customXml/itemProps1.xml><?xml version="1.0" encoding="utf-8"?>
<ds:datastoreItem xmlns:ds="http://schemas.openxmlformats.org/officeDocument/2006/customXml" ds:itemID="{932E1CDC-3C09-41EE-94C9-4FE47FCB93D5}"/>
</file>

<file path=customXml/itemProps2.xml><?xml version="1.0" encoding="utf-8"?>
<ds:datastoreItem xmlns:ds="http://schemas.openxmlformats.org/officeDocument/2006/customXml" ds:itemID="{CEA56FA0-C6ED-45D3-8121-017124494C3E}"/>
</file>

<file path=customXml/itemProps3.xml><?xml version="1.0" encoding="utf-8"?>
<ds:datastoreItem xmlns:ds="http://schemas.openxmlformats.org/officeDocument/2006/customXml" ds:itemID="{4CAA59C1-FCD2-42E0-9896-12FDA6E32994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960</TotalTime>
  <Words>762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Wingdings</vt:lpstr>
      <vt:lpstr>Main Event</vt:lpstr>
      <vt:lpstr>Covering COVID Basics for Employers</vt:lpstr>
      <vt:lpstr>Our legal disclaimer…</vt:lpstr>
      <vt:lpstr>2020 started out like any other year… Thinking back…</vt:lpstr>
      <vt:lpstr>2020 Global Pandemic</vt:lpstr>
      <vt:lpstr>And so, it continues in 2021…</vt:lpstr>
      <vt:lpstr>What we will cover: COVID BASICS </vt:lpstr>
      <vt:lpstr>Develop Written Policies!</vt:lpstr>
      <vt:lpstr>So much of this is common sense…Why develop written COVID policies and protocols?</vt:lpstr>
      <vt:lpstr>Comply with your State Requirements</vt:lpstr>
      <vt:lpstr>Vaccine Mandate – OSHA  ETS</vt:lpstr>
      <vt:lpstr>Vaccine Mandate</vt:lpstr>
      <vt:lpstr>Preparation to Do prior to announcing your plan</vt:lpstr>
      <vt:lpstr>What you need from your employees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DuPerry, Florence</dc:creator>
  <cp:lastModifiedBy>DuPerry, Florence</cp:lastModifiedBy>
  <cp:revision>90</cp:revision>
  <cp:lastPrinted>2020-11-19T12:36:26Z</cp:lastPrinted>
  <dcterms:created xsi:type="dcterms:W3CDTF">2020-10-06T20:37:31Z</dcterms:created>
  <dcterms:modified xsi:type="dcterms:W3CDTF">2021-11-05T20:01:55Z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0x01010075D65C3FA3647B45B55B66084BF35232</vt:lpwstr>
  </property>
</Properties>
</file>